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7"/>
  </p:notesMasterIdLst>
  <p:sldIdLst>
    <p:sldId id="279" r:id="rId4"/>
    <p:sldId id="297" r:id="rId5"/>
    <p:sldId id="323" r:id="rId6"/>
    <p:sldId id="281" r:id="rId8"/>
    <p:sldId id="258" r:id="rId9"/>
    <p:sldId id="261" r:id="rId10"/>
    <p:sldId id="262" r:id="rId11"/>
    <p:sldId id="315" r:id="rId12"/>
    <p:sldId id="317" r:id="rId13"/>
    <p:sldId id="269" r:id="rId14"/>
    <p:sldId id="285" r:id="rId15"/>
    <p:sldId id="288" r:id="rId16"/>
    <p:sldId id="321" r:id="rId17"/>
    <p:sldId id="319" r:id="rId18"/>
    <p:sldId id="350" r:id="rId19"/>
    <p:sldId id="270" r:id="rId20"/>
    <p:sldId id="271" r:id="rId21"/>
    <p:sldId id="272" r:id="rId22"/>
    <p:sldId id="290" r:id="rId23"/>
    <p:sldId id="266" r:id="rId24"/>
    <p:sldId id="274" r:id="rId25"/>
    <p:sldId id="275" r:id="rId26"/>
    <p:sldId id="322" r:id="rId27"/>
    <p:sldId id="276" r:id="rId28"/>
    <p:sldId id="287" r:id="rId29"/>
    <p:sldId id="292" r:id="rId30"/>
    <p:sldId id="293" r:id="rId31"/>
    <p:sldId id="294" r:id="rId32"/>
    <p:sldId id="295" r:id="rId33"/>
    <p:sldId id="366" r:id="rId34"/>
  </p:sldIdLst>
  <p:sldSz cx="9144000" cy="5143500" type="screen16x9"/>
  <p:notesSz cx="6858000" cy="9144000"/>
  <p:custDataLst>
    <p:tags r:id="rId38"/>
  </p:custDataLst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2190" userDrawn="1">
          <p15:clr>
            <a:srgbClr val="A4A3A4"/>
          </p15:clr>
        </p15:guide>
        <p15:guide id="2" pos="3830" userDrawn="1">
          <p15:clr>
            <a:srgbClr val="A4A3A4"/>
          </p15:clr>
        </p15:guide>
        <p15:guide id="5" orient="horz" pos="1643" userDrawn="1">
          <p15:clr>
            <a:srgbClr val="A4A3A4"/>
          </p15:clr>
        </p15:guide>
        <p15:guide id="6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1E15"/>
    <a:srgbClr val="679048"/>
    <a:srgbClr val="FFFC91"/>
    <a:srgbClr val="E4AAA7"/>
    <a:srgbClr val="FFF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-504" y="-132"/>
      </p:cViewPr>
      <p:guideLst>
        <p:guide orient="horz" pos="1620"/>
        <p:guide pos="2880"/>
        <p:guide orient="horz" pos="2190"/>
        <p:guide pos="3830"/>
        <p:guide orient="horz" pos="1643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8" Type="http://schemas.openxmlformats.org/officeDocument/2006/relationships/tags" Target="tags/tag4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  <a:cs typeface="等线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  <a:cs typeface="等线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  <a:cs typeface="等线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7E1968-05F1-4CAB-84BA-921F5DC3512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8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indent="0" algn="r" defTabSz="1068705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indent="0"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38915" name="Rectangle 3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学习任务五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学习任务六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4" name="菱形 3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5" name="直接连接符 4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1" tIns="34288" rIns="6855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ECE486-C6A0-4608-840F-0A72D58B97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95D1B26-46D7-4B80-82F2-700270B5A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后作业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复习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9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复习回顾</a:t>
            </a:r>
            <a:endParaRPr lang="en-US" altLang="zh-CN" sz="2400" u="none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课堂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任务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学习任务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学习任务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88" rIns="68556" bIns="3428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56" tIns="34288" rIns="68556" bIns="34288" rtlCol="0">
            <a:spAutoFit/>
          </a:bodyPr>
          <a:lstStyle/>
          <a:p>
            <a:r>
              <a:rPr lang="zh-CN" altLang="en-US" sz="2400" u="none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508" y="161449"/>
            <a:ext cx="1343025" cy="5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7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2800" b="1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4"/>
          <p:cNvPicPr>
            <a:picLocks noChangeAspect="1"/>
          </p:cNvPicPr>
          <p:nvPr/>
        </p:nvPicPr>
        <p:blipFill>
          <a:blip r:embed="rId1"/>
          <a:srcRect t="11140"/>
          <a:stretch>
            <a:fillRect/>
          </a:stretch>
        </p:blipFill>
        <p:spPr>
          <a:xfrm>
            <a:off x="7144" y="0"/>
            <a:ext cx="9136856" cy="51696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Text Box 5"/>
          <p:cNvSpPr txBox="1"/>
          <p:nvPr/>
        </p:nvSpPr>
        <p:spPr>
          <a:xfrm>
            <a:off x="339328" y="767954"/>
            <a:ext cx="8424863" cy="18004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45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5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zh-CN" altLang="en-US" sz="45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</a:t>
            </a:r>
            <a:endParaRPr lang="en-US" altLang="zh-CN" sz="45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45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东晋南朝政治和江南地区开发</a:t>
            </a:r>
            <a:endParaRPr lang="zh-CN" altLang="en-US" sz="45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91" name="组合 33"/>
          <p:cNvGrpSpPr/>
          <p:nvPr/>
        </p:nvGrpSpPr>
        <p:grpSpPr>
          <a:xfrm>
            <a:off x="2255413" y="1050133"/>
            <a:ext cx="1930262" cy="1353542"/>
            <a:chOff x="2810022" y="1400176"/>
            <a:chExt cx="2404916" cy="1804722"/>
          </a:xfrm>
        </p:grpSpPr>
        <p:sp>
          <p:nvSpPr>
            <p:cNvPr id="16394" name="Text Box 21"/>
            <p:cNvSpPr txBox="1"/>
            <p:nvPr/>
          </p:nvSpPr>
          <p:spPr>
            <a:xfrm>
              <a:off x="2810022" y="1973792"/>
              <a:ext cx="967710" cy="12311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buFont typeface="Arial" panose="020B0604020202020204" pitchFamily="34" charset="0"/>
              </a:pPr>
              <a:r>
                <a:rPr lang="zh-CN" altLang="en-US" sz="5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宋</a:t>
              </a:r>
              <a:endPara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6395" name="组合 17"/>
            <p:cNvGrpSpPr/>
            <p:nvPr/>
          </p:nvGrpSpPr>
          <p:grpSpPr>
            <a:xfrm>
              <a:off x="4343400" y="1400176"/>
              <a:ext cx="342900" cy="342900"/>
              <a:chOff x="-1657350" y="2057401"/>
              <a:chExt cx="342900" cy="342900"/>
            </a:xfrm>
          </p:grpSpPr>
          <p:sp>
            <p:nvSpPr>
              <p:cNvPr id="19" name="流程图: 接点 18"/>
              <p:cNvSpPr/>
              <p:nvPr/>
            </p:nvSpPr>
            <p:spPr>
              <a:xfrm>
                <a:off x="-1657350" y="2057399"/>
                <a:ext cx="342900" cy="34290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流程图: 接点 19"/>
              <p:cNvSpPr/>
              <p:nvPr/>
            </p:nvSpPr>
            <p:spPr>
              <a:xfrm>
                <a:off x="-1528762" y="2128837"/>
                <a:ext cx="128587" cy="17145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843338" y="1714499"/>
              <a:ext cx="1371600" cy="6155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建 康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8" name="组合 35"/>
          <p:cNvGrpSpPr/>
          <p:nvPr/>
        </p:nvGrpSpPr>
        <p:grpSpPr>
          <a:xfrm>
            <a:off x="6941536" y="1157288"/>
            <a:ext cx="2026820" cy="1249186"/>
            <a:chOff x="9086636" y="1543051"/>
            <a:chExt cx="2857714" cy="1665580"/>
          </a:xfrm>
        </p:grpSpPr>
        <p:sp>
          <p:nvSpPr>
            <p:cNvPr id="7" name="Text Box 19"/>
            <p:cNvSpPr txBox="1">
              <a:spLocks noChangeArrowheads="1"/>
            </p:cNvSpPr>
            <p:nvPr/>
          </p:nvSpPr>
          <p:spPr bwMode="auto">
            <a:xfrm>
              <a:off x="9086636" y="1854414"/>
              <a:ext cx="1260004" cy="135421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6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齐</a:t>
              </a:r>
              <a:endParaRPr lang="zh-CN" altLang="en-US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16403" name="组合 21"/>
            <p:cNvGrpSpPr/>
            <p:nvPr/>
          </p:nvGrpSpPr>
          <p:grpSpPr>
            <a:xfrm>
              <a:off x="11072813" y="1543051"/>
              <a:ext cx="342900" cy="342900"/>
              <a:chOff x="-1657350" y="2057401"/>
              <a:chExt cx="342900" cy="342900"/>
            </a:xfrm>
          </p:grpSpPr>
          <p:sp>
            <p:nvSpPr>
              <p:cNvPr id="23" name="流程图: 接点 22"/>
              <p:cNvSpPr/>
              <p:nvPr/>
            </p:nvSpPr>
            <p:spPr>
              <a:xfrm>
                <a:off x="-1657350" y="2057400"/>
                <a:ext cx="342900" cy="34290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流程图: 接点 23"/>
              <p:cNvSpPr/>
              <p:nvPr/>
            </p:nvSpPr>
            <p:spPr>
              <a:xfrm>
                <a:off x="-1528763" y="2128838"/>
                <a:ext cx="128588" cy="17145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0572750" y="1857375"/>
              <a:ext cx="1371600" cy="6155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建 康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53590" y="3762792"/>
            <a:ext cx="1857615" cy="1015663"/>
            <a:chOff x="2738119" y="5017056"/>
            <a:chExt cx="2476819" cy="1354217"/>
          </a:xfrm>
        </p:grpSpPr>
        <p:grpSp>
          <p:nvGrpSpPr>
            <p:cNvPr id="11" name="组合 25"/>
            <p:cNvGrpSpPr/>
            <p:nvPr/>
          </p:nvGrpSpPr>
          <p:grpSpPr>
            <a:xfrm>
              <a:off x="4343400" y="5043488"/>
              <a:ext cx="342900" cy="342900"/>
              <a:chOff x="-1657350" y="2057401"/>
              <a:chExt cx="342900" cy="342900"/>
            </a:xfrm>
          </p:grpSpPr>
          <p:sp>
            <p:nvSpPr>
              <p:cNvPr id="27" name="流程图: 接点 26"/>
              <p:cNvSpPr/>
              <p:nvPr/>
            </p:nvSpPr>
            <p:spPr>
              <a:xfrm>
                <a:off x="-1657350" y="2057401"/>
                <a:ext cx="342900" cy="34290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流程图: 接点 27"/>
              <p:cNvSpPr/>
              <p:nvPr/>
            </p:nvSpPr>
            <p:spPr>
              <a:xfrm>
                <a:off x="-1528762" y="2128838"/>
                <a:ext cx="128587" cy="17145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2738119" y="5017056"/>
              <a:ext cx="2476819" cy="1354217"/>
              <a:chOff x="2738119" y="5017056"/>
              <a:chExt cx="2476819" cy="1354217"/>
            </a:xfrm>
          </p:grpSpPr>
          <p:sp>
            <p:nvSpPr>
              <p:cNvPr id="16387" name="Text Box 14"/>
              <p:cNvSpPr txBox="1"/>
              <p:nvPr/>
            </p:nvSpPr>
            <p:spPr>
              <a:xfrm>
                <a:off x="2738119" y="5017056"/>
                <a:ext cx="1068705" cy="13542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buFont typeface="Arial" panose="020B0604020202020204" pitchFamily="34" charset="0"/>
                </a:pPr>
                <a:r>
                  <a:rPr lang="zh-CN" altLang="en-US" sz="60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梁</a:t>
                </a:r>
                <a:endParaRPr lang="zh-CN" altLang="en-US" sz="60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3843338" y="5443538"/>
                <a:ext cx="1371600" cy="615553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建 康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6912769" y="3804047"/>
            <a:ext cx="1852613" cy="986852"/>
            <a:chOff x="9217025" y="5072063"/>
            <a:chExt cx="2470150" cy="1315802"/>
          </a:xfrm>
        </p:grpSpPr>
        <p:grpSp>
          <p:nvGrpSpPr>
            <p:cNvPr id="12" name="组合 29"/>
            <p:cNvGrpSpPr/>
            <p:nvPr/>
          </p:nvGrpSpPr>
          <p:grpSpPr>
            <a:xfrm>
              <a:off x="10815638" y="5072063"/>
              <a:ext cx="342900" cy="342900"/>
              <a:chOff x="-1657350" y="2057401"/>
              <a:chExt cx="342900" cy="342900"/>
            </a:xfrm>
          </p:grpSpPr>
          <p:sp>
            <p:nvSpPr>
              <p:cNvPr id="31" name="流程图: 接点 30"/>
              <p:cNvSpPr/>
              <p:nvPr/>
            </p:nvSpPr>
            <p:spPr>
              <a:xfrm>
                <a:off x="-1657350" y="2057401"/>
                <a:ext cx="342900" cy="34290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流程图: 接点 31"/>
              <p:cNvSpPr/>
              <p:nvPr/>
            </p:nvSpPr>
            <p:spPr>
              <a:xfrm>
                <a:off x="-1528763" y="2128838"/>
                <a:ext cx="128588" cy="17145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217025" y="5156759"/>
              <a:ext cx="2470150" cy="1231106"/>
              <a:chOff x="9217025" y="5156759"/>
              <a:chExt cx="2470150" cy="1231106"/>
            </a:xfrm>
          </p:grpSpPr>
          <p:sp>
            <p:nvSpPr>
              <p:cNvPr id="16390" name="Text Box 13"/>
              <p:cNvSpPr txBox="1"/>
              <p:nvPr/>
            </p:nvSpPr>
            <p:spPr>
              <a:xfrm>
                <a:off x="9217025" y="5156759"/>
                <a:ext cx="1256030" cy="12311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buFont typeface="Arial" panose="020B0604020202020204" pitchFamily="34" charset="0"/>
                </a:pPr>
                <a:r>
                  <a:rPr lang="zh-CN" altLang="en-US" sz="5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陈</a:t>
                </a:r>
                <a:endParaRPr lang="zh-CN" altLang="en-US" sz="5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0315575" y="5386388"/>
                <a:ext cx="1371600" cy="615553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建 康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4452700" y="-714"/>
            <a:ext cx="2121694" cy="117752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7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南朝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2100" y="724467"/>
            <a:ext cx="2668687" cy="507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疆域最广的朝代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4" name="组合 43"/>
          <p:cNvGrpSpPr/>
          <p:nvPr/>
        </p:nvGrpSpPr>
        <p:grpSpPr>
          <a:xfrm>
            <a:off x="0" y="2861073"/>
            <a:ext cx="1982391" cy="1201340"/>
            <a:chOff x="0" y="3814762"/>
            <a:chExt cx="2643188" cy="1571625"/>
          </a:xfrm>
        </p:grpSpPr>
        <p:sp>
          <p:nvSpPr>
            <p:cNvPr id="43" name="思想气泡: 云 42"/>
            <p:cNvSpPr/>
            <p:nvPr/>
          </p:nvSpPr>
          <p:spPr>
            <a:xfrm>
              <a:off x="0" y="3814762"/>
              <a:ext cx="2628900" cy="1571625"/>
            </a:xfrm>
            <a:prstGeom prst="cloudCallout">
              <a:avLst>
                <a:gd name="adj1" fmla="val 52852"/>
                <a:gd name="adj2" fmla="val 80752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421" name="文本框 41"/>
            <p:cNvSpPr txBox="1"/>
            <p:nvPr/>
          </p:nvSpPr>
          <p:spPr>
            <a:xfrm>
              <a:off x="228601" y="3943352"/>
              <a:ext cx="2414587" cy="138911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buFont typeface="Arial" panose="020B0604020202020204" pitchFamily="34" charset="0"/>
              </a:pPr>
              <a:r>
                <a:rPr lang="zh-CN" altLang="en-US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江东最富庶的地区遭到烧杀抢掠</a:t>
              </a:r>
              <a:endParaRPr lang="zh-CN" altLang="en-US" sz="21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0" y="2376964"/>
          <a:ext cx="4040029" cy="469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389"/>
                <a:gridCol w="1691640"/>
              </a:tblGrid>
              <a:tr h="46958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刘裕</a:t>
                      </a:r>
                      <a:r>
                        <a:rPr lang="zh-CN" altLang="en-US" sz="2100" dirty="0">
                          <a:latin typeface="方正粗黑宋简体" panose="02000000000000000000" pitchFamily="2" charset="-122"/>
                          <a:ea typeface="方正粗黑宋简体" panose="02000000000000000000" pitchFamily="2" charset="-122"/>
                          <a:sym typeface="+mn-ea"/>
                        </a:rPr>
                        <a:t>（北府军将领）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420—479</a:t>
                      </a:r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613196" y="2349500"/>
          <a:ext cx="4246814" cy="429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08"/>
                <a:gridCol w="1507106"/>
              </a:tblGrid>
              <a:tr h="42940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萧道成</a:t>
                      </a:r>
                      <a:r>
                        <a:rPr lang="zh-CN" altLang="en-US" sz="2100" spc="-100" noProof="0" dirty="0">
                          <a:latin typeface="方正粗黑宋简体" panose="02000000000000000000" pitchFamily="2" charset="-122"/>
                          <a:ea typeface="方正粗黑宋简体" panose="02000000000000000000" pitchFamily="2" charset="-122"/>
                          <a:sym typeface="+mn-ea"/>
                        </a:rPr>
                        <a:t>（南朝宋将军）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479—502</a:t>
                      </a:r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907" y="4648200"/>
          <a:ext cx="3502819" cy="38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4056"/>
                <a:gridCol w="1528763"/>
              </a:tblGrid>
              <a:tr h="3370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萧衍</a:t>
                      </a:r>
                      <a:r>
                        <a:rPr lang="zh-CN" altLang="en-US" sz="2100" spc="-100" noProof="0" dirty="0">
                          <a:latin typeface="方正粗黑宋简体" panose="02000000000000000000" pitchFamily="2" charset="-122"/>
                          <a:ea typeface="方正粗黑宋简体" panose="02000000000000000000" pitchFamily="2" charset="-122"/>
                          <a:sym typeface="+mn-ea"/>
                        </a:rPr>
                        <a:t>（有战功）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502—557</a:t>
                      </a:r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4987482" y="4662070"/>
          <a:ext cx="3908108" cy="389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593"/>
                <a:gridCol w="1580515"/>
              </a:tblGrid>
              <a:tr h="3890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陈霸先</a:t>
                      </a:r>
                      <a:r>
                        <a:rPr lang="zh-CN" altLang="en-US" sz="2100" dirty="0">
                          <a:latin typeface="方正粗黑宋简体" panose="02000000000000000000" pitchFamily="2" charset="-122"/>
                          <a:ea typeface="方正粗黑宋简体" panose="02000000000000000000" pitchFamily="2" charset="-122"/>
                          <a:sym typeface="+mn-ea"/>
                        </a:rPr>
                        <a:t>（曾参军）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557—589</a:t>
                      </a:r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-238" y="0"/>
            <a:ext cx="1782842" cy="3917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南朝宋的情况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2882" y="701278"/>
            <a:ext cx="4647168" cy="15234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宋是南朝疆域广的朝代。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宋武帝、宋文帝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在位的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余年里，轻徭薄赋，江南民殷国富，社会比较安定。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743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23" y="618173"/>
            <a:ext cx="1454944" cy="128944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539750" y="1686164"/>
            <a:ext cx="778273" cy="31547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宋武帝</a:t>
            </a:r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7440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172" y="174308"/>
            <a:ext cx="1757839" cy="21778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0" y="2277269"/>
            <a:ext cx="1318023" cy="3914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南朝衰落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81188" y="2871787"/>
            <a:ext cx="6971824" cy="20073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南朝时，镇守地方的贵族和将领势力很大。南齐末年，</a:t>
            </a:r>
            <a:r>
              <a:rPr lang="zh-CN" altLang="en-US" sz="2100" b="1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萧衍从地方起兵夺取帝位</a:t>
            </a:r>
            <a:r>
              <a:rPr lang="zh-CN" altLang="en-US" sz="2100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，是为梁武帝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。其统治后期，由于放纵皇室成员和官僚大地主盘剥平民百姓，</a:t>
            </a:r>
            <a:r>
              <a:rPr lang="zh-CN" altLang="en-US" sz="2100" b="1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政治日益败坏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，导致大规模叛乱长时间无法平息，</a:t>
            </a:r>
            <a:r>
              <a:rPr lang="zh-CN" altLang="en-US" sz="2100" b="1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建康失守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。江东最富庶的地区遭到烧杀抢掠。从此，</a:t>
            </a:r>
            <a:r>
              <a:rPr lang="zh-CN" altLang="en-US" sz="2100" b="1" u="sng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在南北实力对比中，</a:t>
            </a:r>
            <a:r>
              <a:rPr lang="zh-CN" altLang="en-US" sz="21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南朝处于明显劣势。</a:t>
            </a:r>
            <a:endParaRPr lang="zh-CN" altLang="en-US" sz="2100" b="1" u="sng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8436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71787"/>
            <a:ext cx="1782604" cy="199929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21" descr="2008121523104740_2.jpg"/>
          <p:cNvPicPr>
            <a:picLocks noChangeAspect="1"/>
          </p:cNvPicPr>
          <p:nvPr/>
        </p:nvPicPr>
        <p:blipFill>
          <a:blip r:embed="rId1"/>
          <a:srcRect t="6352" r="13419" b="37103"/>
          <a:stretch>
            <a:fillRect/>
          </a:stretch>
        </p:blipFill>
        <p:spPr>
          <a:xfrm>
            <a:off x="1358900" y="1565264"/>
            <a:ext cx="6276566" cy="312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3555206" y="1652501"/>
            <a:ext cx="1765548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defTabSz="802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等线" panose="02010600030101010101" pitchFamily="2" charset="-122"/>
                <a:sym typeface="+mn-ea"/>
              </a:rPr>
              <a:t>江南地区的开发</a:t>
            </a:r>
            <a:endParaRPr lang="zh-CN" altLang="en-US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等线" panose="02010600030101010101" pitchFamily="2" charset="-122"/>
              <a:sym typeface="+mn-ea"/>
            </a:endParaRPr>
          </a:p>
        </p:txBody>
      </p:sp>
      <p:sp>
        <p:nvSpPr>
          <p:cNvPr id="20487" name="矩形 19"/>
          <p:cNvSpPr/>
          <p:nvPr/>
        </p:nvSpPr>
        <p:spPr>
          <a:xfrm>
            <a:off x="215497" y="713570"/>
            <a:ext cx="8880872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江南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一词，在两千多年前的先秦时期就已经出现，现在泛指长江中下游（长江以南），古人又称江东或江左。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/>
          <p:nvPr/>
        </p:nvSpPr>
        <p:spPr>
          <a:xfrm>
            <a:off x="742334" y="814706"/>
            <a:ext cx="7631926" cy="1731243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楚越之地，地广人希（稀），饭稻羮鱼，或火耕而水耨，无积聚而多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贫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——《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史记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货殖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列传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1163" y="3160316"/>
            <a:ext cx="7633097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江南尚未开发，地广人稀，生产水平落后，商业不发达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1163" y="4264765"/>
            <a:ext cx="5110163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黄河流域经济发达，是全国经济重心。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3" name="文本框 4"/>
          <p:cNvSpPr txBox="1"/>
          <p:nvPr/>
        </p:nvSpPr>
        <p:spPr>
          <a:xfrm>
            <a:off x="741163" y="2655802"/>
            <a:ext cx="535447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这则材料对江南地区的描述是怎样的？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6" name="文本框 6"/>
          <p:cNvSpPr txBox="1"/>
          <p:nvPr/>
        </p:nvSpPr>
        <p:spPr>
          <a:xfrm>
            <a:off x="742334" y="3713690"/>
            <a:ext cx="469478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 anchor="ctr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秦汉时期，哪里是全国经济重心？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"/>
          <p:cNvSpPr/>
          <p:nvPr/>
        </p:nvSpPr>
        <p:spPr>
          <a:xfrm>
            <a:off x="434579" y="828675"/>
            <a:ext cx="8130778" cy="1037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魏晋南北朝时期，由于北方长期战乱，使得经济遭到严重破坏。而南方则相对稳定，雨量充沛，土地肥沃，使得南方经济得到迅速发展。南北经济开始趋于平衡。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矩形 4"/>
          <p:cNvSpPr/>
          <p:nvPr/>
        </p:nvSpPr>
        <p:spPr>
          <a:xfrm>
            <a:off x="434579" y="1907381"/>
            <a:ext cx="8130778" cy="13611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材料二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由于北方战乱不堪，大量人口逃至南方，补充了劳动力。同时，中原人士带来北方精耕细作的技术，推广牛耕，加快了耕田的速度。南北劳动人民相互学习、辛勤劳动，既促进了民族交融，也是江南经济发展和繁荣的重要原因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矩形 5"/>
          <p:cNvSpPr/>
          <p:nvPr/>
        </p:nvSpPr>
        <p:spPr>
          <a:xfrm>
            <a:off x="434579" y="3323035"/>
            <a:ext cx="8130778" cy="10377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材料三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东晋南朝重视水利，历代皆有修筑。南方的水田普遍开发，农作物品种增加，产量提高。江南的开发为中华文明在隋唐时期的进一步发展奠定了基础。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7" name="矩形 7"/>
          <p:cNvSpPr/>
          <p:nvPr/>
        </p:nvSpPr>
        <p:spPr>
          <a:xfrm>
            <a:off x="456407" y="4397057"/>
            <a:ext cx="836056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根据上述材料，概括三国两晋南北朝时期江南地区得到开发的原因。</a:t>
            </a:r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4343" name="直接连接符 9"/>
          <p:cNvCxnSpPr/>
          <p:nvPr/>
        </p:nvCxnSpPr>
        <p:spPr>
          <a:xfrm>
            <a:off x="1625918" y="1498997"/>
            <a:ext cx="178951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44" name="直接连接符 13"/>
          <p:cNvCxnSpPr/>
          <p:nvPr/>
        </p:nvCxnSpPr>
        <p:spPr>
          <a:xfrm flipV="1">
            <a:off x="3698081" y="1476375"/>
            <a:ext cx="2405063" cy="26194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45" name="直接连接符 15"/>
          <p:cNvCxnSpPr/>
          <p:nvPr/>
        </p:nvCxnSpPr>
        <p:spPr>
          <a:xfrm>
            <a:off x="7211378" y="2227660"/>
            <a:ext cx="768191" cy="4763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46" name="直接连接符 19"/>
          <p:cNvCxnSpPr/>
          <p:nvPr/>
        </p:nvCxnSpPr>
        <p:spPr>
          <a:xfrm>
            <a:off x="2034779" y="3668317"/>
            <a:ext cx="1768078" cy="119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276" name="TextBox 23"/>
          <p:cNvSpPr txBox="1"/>
          <p:nvPr/>
        </p:nvSpPr>
        <p:spPr>
          <a:xfrm>
            <a:off x="2424113" y="436959"/>
            <a:ext cx="3604260" cy="39147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社会相对安定，自然条件优越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8" name="TextBox 25"/>
          <p:cNvSpPr txBox="1"/>
          <p:nvPr/>
        </p:nvSpPr>
        <p:spPr>
          <a:xfrm>
            <a:off x="5328523" y="3943350"/>
            <a:ext cx="2537460" cy="39147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政府重视，兴修水利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9" name="矩形 30"/>
          <p:cNvSpPr/>
          <p:nvPr/>
        </p:nvSpPr>
        <p:spPr>
          <a:xfrm>
            <a:off x="6911578" y="1547813"/>
            <a:ext cx="1485022" cy="39241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劳动力充足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0" name="矩形 31"/>
          <p:cNvSpPr/>
          <p:nvPr/>
        </p:nvSpPr>
        <p:spPr>
          <a:xfrm>
            <a:off x="5054203" y="1547812"/>
            <a:ext cx="1754326" cy="39241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生产技术先进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4355" name="直接连接符 32"/>
          <p:cNvCxnSpPr/>
          <p:nvPr/>
        </p:nvCxnSpPr>
        <p:spPr>
          <a:xfrm>
            <a:off x="1610440" y="2878931"/>
            <a:ext cx="3996928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56" name="直接连接符 34"/>
          <p:cNvCxnSpPr/>
          <p:nvPr/>
        </p:nvCxnSpPr>
        <p:spPr>
          <a:xfrm>
            <a:off x="5650706" y="2563417"/>
            <a:ext cx="910829" cy="119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62" name="直接连接符 54"/>
          <p:cNvCxnSpPr/>
          <p:nvPr/>
        </p:nvCxnSpPr>
        <p:spPr>
          <a:xfrm>
            <a:off x="3574256" y="2564606"/>
            <a:ext cx="1690688" cy="15479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24"/>
          <p:cNvSpPr txBox="1"/>
          <p:nvPr/>
        </p:nvSpPr>
        <p:spPr>
          <a:xfrm>
            <a:off x="5328523" y="2910364"/>
            <a:ext cx="2537460" cy="39147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南北人民的共同努力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 bldLvl="0" animBg="1"/>
      <p:bldP spid="11278" grpId="0" bldLvl="0" animBg="1"/>
      <p:bldP spid="11279" grpId="0" bldLvl="0" animBg="1"/>
      <p:bldP spid="11280" grpId="0" bldLvl="0" animBg="1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2"/>
          <p:cNvSpPr txBox="1"/>
          <p:nvPr/>
        </p:nvSpPr>
        <p:spPr>
          <a:xfrm>
            <a:off x="3131841" y="39529"/>
            <a:ext cx="3131840" cy="56102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200" b="1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隶书" panose="02010509060101010101" pitchFamily="49" charset="-122"/>
                <a:ea typeface="隶书" panose="02010509060101010101" pitchFamily="49" charset="-122"/>
                <a:sym typeface="宋体" panose="02010600030101010101" pitchFamily="2" charset="-122"/>
              </a:rPr>
              <a:t>江南地区的开发</a:t>
            </a:r>
            <a:endParaRPr lang="zh-CN" altLang="en-US" sz="2000" b="1" noProof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隶书" panose="02010509060101010101" pitchFamily="49" charset="-122"/>
              <a:ea typeface="隶书" panose="020105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3356" y="1352867"/>
            <a:ext cx="7754043" cy="33932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）北方人南迁，给江南地区输送了大量劳动力，也带去了中原先进的生产工具和生产技术。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）江南地区社会相对安定。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）江南地区自然条件优越。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）统治者的重视和政策支持。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）南下移民和当地民众的共同努力。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1" name="TextBox 5"/>
          <p:cNvSpPr txBox="1"/>
          <p:nvPr/>
        </p:nvSpPr>
        <p:spPr>
          <a:xfrm>
            <a:off x="653354" y="822802"/>
            <a:ext cx="5236369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江南地区得到开发的主要原因。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39081" y="2231307"/>
            <a:ext cx="73914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）耕地面积不断增加，兴修了很多水利工程。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39081" y="2887505"/>
            <a:ext cx="4904423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）生产技术有了很大改进。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1539081" y="3508060"/>
            <a:ext cx="6646069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）种桑养蚕、培植果树、种植药材等，实行</a:t>
            </a:r>
            <a:r>
              <a:rPr lang="en-US" altLang="zh-CN" dirty="0"/>
              <a:t>  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     </a:t>
            </a:r>
            <a:r>
              <a:rPr lang="zh-CN" altLang="en-US" dirty="0"/>
              <a:t>农业多种经营。</a:t>
            </a:r>
            <a:endParaRPr lang="zh-CN" altLang="en-US" dirty="0"/>
          </a:p>
        </p:txBody>
      </p:sp>
      <p:sp>
        <p:nvSpPr>
          <p:cNvPr id="24581" name="文本框 10"/>
          <p:cNvSpPr txBox="1"/>
          <p:nvPr/>
        </p:nvSpPr>
        <p:spPr>
          <a:xfrm>
            <a:off x="252413" y="2215040"/>
            <a:ext cx="141763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农业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2" name="矩形 41987"/>
          <p:cNvSpPr/>
          <p:nvPr/>
        </p:nvSpPr>
        <p:spPr>
          <a:xfrm>
            <a:off x="1831181" y="817244"/>
            <a:ext cx="5463778" cy="12183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概括江南地区开发的表现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（从农业、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手工业、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商业等角度）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7" descr="LS1109"/>
          <p:cNvPicPr>
            <a:picLocks noChangeAspect="1"/>
          </p:cNvPicPr>
          <p:nvPr/>
        </p:nvPicPr>
        <p:blipFill>
          <a:blip r:embed="rId1"/>
          <a:srcRect l="43994" t="27779" r="6799" b="12949"/>
          <a:stretch>
            <a:fillRect/>
          </a:stretch>
        </p:blipFill>
        <p:spPr>
          <a:xfrm>
            <a:off x="742950" y="1050925"/>
            <a:ext cx="3378836" cy="264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文本框 2"/>
          <p:cNvSpPr txBox="1"/>
          <p:nvPr/>
        </p:nvSpPr>
        <p:spPr>
          <a:xfrm>
            <a:off x="1794431" y="3901121"/>
            <a:ext cx="192357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施粪图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3" descr="牛耕jpg"/>
          <p:cNvPicPr>
            <a:picLocks noChangeAspect="1"/>
          </p:cNvPicPr>
          <p:nvPr/>
        </p:nvPicPr>
        <p:blipFill>
          <a:blip r:embed="rId2">
            <a:lum bright="23999"/>
          </a:blip>
          <a:srcRect t="19444" b="19444"/>
          <a:stretch>
            <a:fillRect/>
          </a:stretch>
        </p:blipFill>
        <p:spPr>
          <a:xfrm>
            <a:off x="4711250" y="1116012"/>
            <a:ext cx="3626299" cy="2518450"/>
          </a:xfrm>
          <a:prstGeom prst="rect">
            <a:avLst/>
          </a:prstGeom>
          <a:noFill/>
          <a:ln w="76200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" name="文本框 4"/>
          <p:cNvSpPr txBox="1"/>
          <p:nvPr/>
        </p:nvSpPr>
        <p:spPr>
          <a:xfrm>
            <a:off x="6005908" y="3901120"/>
            <a:ext cx="2134791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犁田图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龙骨水车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698818" y="2067557"/>
            <a:ext cx="3225752" cy="253365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6" name="文本框 2"/>
          <p:cNvSpPr txBox="1"/>
          <p:nvPr/>
        </p:nvSpPr>
        <p:spPr>
          <a:xfrm>
            <a:off x="1542892" y="1362392"/>
            <a:ext cx="2055019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龙骨水车</a:t>
            </a:r>
            <a:endParaRPr lang="zh-CN" altLang="en-US" dirty="0"/>
          </a:p>
        </p:txBody>
      </p:sp>
      <p:pic>
        <p:nvPicPr>
          <p:cNvPr id="4" name="Picture 2" descr="0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554" y="1139187"/>
            <a:ext cx="3423579" cy="2195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3"/>
          <p:cNvSpPr/>
          <p:nvPr/>
        </p:nvSpPr>
        <p:spPr>
          <a:xfrm>
            <a:off x="5999948" y="3581388"/>
            <a:ext cx="157479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秦淮河坝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0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0" y="814387"/>
            <a:ext cx="7543800" cy="2443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Rectangle 3"/>
          <p:cNvSpPr/>
          <p:nvPr/>
        </p:nvSpPr>
        <p:spPr>
          <a:xfrm>
            <a:off x="3374732" y="3346019"/>
            <a:ext cx="2292935" cy="438582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秦淮河坝复原图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Rectangle 4"/>
          <p:cNvSpPr/>
          <p:nvPr/>
        </p:nvSpPr>
        <p:spPr>
          <a:xfrm>
            <a:off x="749300" y="3771902"/>
            <a:ext cx="7804547" cy="96302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2100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南北朝时期，江南修建了许多堤坝，用以调节水位高低，用于排洪和蓄水灌溉。</a:t>
            </a:r>
            <a:endParaRPr lang="zh-CN" altLang="en-US" sz="2100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0" y="915670"/>
            <a:ext cx="8521065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565150">
              <a:buNone/>
            </a:pP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1271" y="1283129"/>
            <a:ext cx="8220824" cy="297703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了解东晋南朝时期江南地区开发的原因、表现及影响；识读《东晋形势图》，了解东晋、南北朝的建立及更替。</a:t>
            </a:r>
            <a:r>
              <a:rPr lang="zh-CN" altLang="en-US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史料实证</a:t>
            </a:r>
            <a:r>
              <a:rPr lang="zh-CN" altLang="en-US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时空观念</a:t>
            </a:r>
            <a:r>
              <a:rPr lang="zh-CN" altLang="en-US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100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理解江南地区开发的原因及影响。</a:t>
            </a:r>
            <a:r>
              <a:rPr lang="zh-CN" altLang="zh-CN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（历史解释</a:t>
            </a:r>
            <a:r>
              <a:rPr lang="zh-CN" altLang="en-US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唯物史观）</a:t>
            </a:r>
            <a:endParaRPr lang="zh-CN" altLang="zh-CN" sz="21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1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理解不同地区之间的交流对经济发展的重要作用，感受劳动人民对社会发展的重大贡献，认识到和平、安定是经济发展的重要前提条件。</a:t>
            </a:r>
            <a:r>
              <a:rPr lang="zh-CN" altLang="zh-CN" sz="21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（家国情怀）</a:t>
            </a:r>
            <a:endParaRPr lang="zh-CN" altLang="zh-CN" sz="2100" b="1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"/>
          <p:cNvSpPr txBox="1"/>
          <p:nvPr/>
        </p:nvSpPr>
        <p:spPr>
          <a:xfrm>
            <a:off x="1831181" y="2529839"/>
            <a:ext cx="1704975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手工业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31181" y="3258185"/>
            <a:ext cx="6159024" cy="11868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no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有了快速进步，在</a:t>
            </a:r>
            <a:r>
              <a:rPr lang="zh-CN" altLang="en-US" sz="2400" dirty="0">
                <a:solidFill>
                  <a:srgbClr val="1E09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缫丝、织布 、制瓷、冶铸、造船、造纸、制盐等方面都有显著发展。</a:t>
            </a:r>
            <a:endParaRPr lang="zh-CN" altLang="en-US" sz="2400" dirty="0">
              <a:solidFill>
                <a:srgbClr val="1E09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41987"/>
          <p:cNvSpPr/>
          <p:nvPr/>
        </p:nvSpPr>
        <p:spPr>
          <a:xfrm>
            <a:off x="1831181" y="931544"/>
            <a:ext cx="5463778" cy="12183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概括江南地区开发的表现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（从农业、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手工业、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商业等角度）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9" descr="op047"/>
          <p:cNvPicPr>
            <a:picLocks noChangeAspect="1"/>
          </p:cNvPicPr>
          <p:nvPr/>
        </p:nvPicPr>
        <p:blipFill>
          <a:blip r:embed="rId1"/>
          <a:srcRect l="8427" t="14122" r="9486" b="9154"/>
          <a:stretch>
            <a:fillRect/>
          </a:stretch>
        </p:blipFill>
        <p:spPr>
          <a:xfrm>
            <a:off x="806450" y="893586"/>
            <a:ext cx="3251200" cy="31608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Rectangle 10"/>
          <p:cNvSpPr/>
          <p:nvPr/>
        </p:nvSpPr>
        <p:spPr>
          <a:xfrm>
            <a:off x="1824191" y="4149725"/>
            <a:ext cx="1215717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青釉灯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5385549" y="4149724"/>
            <a:ext cx="265200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青釉刻花单柄壶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Picture 6" descr="op046"/>
          <p:cNvPicPr>
            <a:picLocks noChangeAspect="1"/>
          </p:cNvPicPr>
          <p:nvPr/>
        </p:nvPicPr>
        <p:blipFill>
          <a:blip r:embed="rId2"/>
          <a:srcRect t="7997"/>
          <a:stretch>
            <a:fillRect/>
          </a:stretch>
        </p:blipFill>
        <p:spPr>
          <a:xfrm>
            <a:off x="5048250" y="893586"/>
            <a:ext cx="3326606" cy="316088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/>
          <p:nvPr/>
        </p:nvGrpSpPr>
        <p:grpSpPr>
          <a:xfrm>
            <a:off x="2801427" y="959328"/>
            <a:ext cx="3322479" cy="3635932"/>
            <a:chOff x="1391" y="1014"/>
            <a:chExt cx="2928" cy="3371"/>
          </a:xfrm>
        </p:grpSpPr>
        <p:sp>
          <p:nvSpPr>
            <p:cNvPr id="30723" name="Rectangle 3"/>
            <p:cNvSpPr/>
            <p:nvPr/>
          </p:nvSpPr>
          <p:spPr>
            <a:xfrm>
              <a:off x="1974" y="3921"/>
              <a:ext cx="1763" cy="4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 anchorCtr="0">
              <a:spAutoFit/>
            </a:bodyPr>
            <a:lstStyle/>
            <a:p>
              <a:pPr>
                <a:buFont typeface="Arial" panose="020B0604020202020204" pitchFamily="34" charset="0"/>
              </a:pPr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四双复系罐</a:t>
              </a:r>
              <a:endPara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0724" name="Picture 4" descr="tcq-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91" y="1014"/>
              <a:ext cx="2928" cy="290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文本框 7"/>
          <p:cNvSpPr txBox="1"/>
          <p:nvPr/>
        </p:nvSpPr>
        <p:spPr>
          <a:xfrm>
            <a:off x="1831181" y="2329180"/>
            <a:ext cx="131349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商业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31181" y="2894308"/>
            <a:ext cx="5463778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农业和手工业的发展，促进了商业的交流和城市的繁荣。南朝时的建康，人口众多，是当时商业最为活跃的大都市。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41987"/>
          <p:cNvSpPr/>
          <p:nvPr/>
        </p:nvSpPr>
        <p:spPr>
          <a:xfrm>
            <a:off x="1831181" y="931544"/>
            <a:ext cx="5463778" cy="12183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概括江南地区开发的表现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（从农业、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手工业、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商业等角度）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7900" y="744535"/>
            <a:ext cx="7162800" cy="4029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385887" y="919560"/>
            <a:ext cx="6615113" cy="4345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江南地区的开发对我国经济的发展有什么影响？</a:t>
            </a:r>
            <a:endParaRPr lang="zh-CN" altLang="en-US" sz="2400" dirty="0"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045018" y="1583373"/>
            <a:ext cx="5099209" cy="4376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zh-CN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南方经济迅速发展，南北趋于平衡。</a:t>
            </a:r>
            <a:endParaRPr lang="zh-CN" altLang="zh-CN" sz="24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8436" name="组合 10"/>
          <p:cNvGrpSpPr/>
          <p:nvPr/>
        </p:nvGrpSpPr>
        <p:grpSpPr>
          <a:xfrm>
            <a:off x="760786" y="2319814"/>
            <a:ext cx="7542173" cy="2430095"/>
            <a:chOff x="107504" y="627534"/>
            <a:chExt cx="4454043" cy="2989904"/>
          </a:xfrm>
        </p:grpSpPr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1"/>
            <a:srcRect t="33793" b="41379"/>
            <a:stretch>
              <a:fillRect/>
            </a:stretch>
          </p:blipFill>
          <p:spPr bwMode="auto">
            <a:xfrm>
              <a:off x="107504" y="627534"/>
              <a:ext cx="4454043" cy="259228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446" name="TextBox 9"/>
            <p:cNvSpPr txBox="1"/>
            <p:nvPr/>
          </p:nvSpPr>
          <p:spPr>
            <a:xfrm>
              <a:off x="1304656" y="3219827"/>
              <a:ext cx="1985627" cy="3976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中国古代南北方经济发展水平示意图</a:t>
              </a:r>
              <a:endPara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 uiExpand="1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2"/>
          <p:cNvSpPr txBox="1"/>
          <p:nvPr/>
        </p:nvSpPr>
        <p:spPr>
          <a:xfrm>
            <a:off x="309563" y="2417763"/>
            <a:ext cx="1496168" cy="899160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东晋南朝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政治和江南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地区开发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18" name="TextBox 6"/>
          <p:cNvSpPr txBox="1"/>
          <p:nvPr/>
        </p:nvSpPr>
        <p:spPr>
          <a:xfrm>
            <a:off x="2098548" y="1275954"/>
            <a:ext cx="1158478" cy="622459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南方政权的更迭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19" name="TextBox 12"/>
          <p:cNvSpPr txBox="1"/>
          <p:nvPr/>
        </p:nvSpPr>
        <p:spPr>
          <a:xfrm>
            <a:off x="2590800" y="4032250"/>
            <a:ext cx="1295400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TextBox 13"/>
          <p:cNvSpPr txBox="1"/>
          <p:nvPr/>
        </p:nvSpPr>
        <p:spPr>
          <a:xfrm>
            <a:off x="2098548" y="3725069"/>
            <a:ext cx="1163955" cy="622459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江南地区的开发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1" name="矩形 15"/>
          <p:cNvSpPr/>
          <p:nvPr/>
        </p:nvSpPr>
        <p:spPr>
          <a:xfrm>
            <a:off x="3437292" y="977106"/>
            <a:ext cx="793551" cy="529829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5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东晋的</a:t>
            </a:r>
            <a:endParaRPr lang="zh-CN" altLang="en-US" sz="15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buFont typeface="Arial" panose="020B0604020202020204" pitchFamily="34" charset="0"/>
            </a:pPr>
            <a:r>
              <a:rPr lang="zh-CN" altLang="en-US" sz="15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兴亡</a:t>
            </a:r>
            <a:endParaRPr lang="zh-CN" altLang="en-US" sz="15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925242" y="1483122"/>
            <a:ext cx="222647" cy="2720579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8" name="左大括号 7"/>
          <p:cNvSpPr/>
          <p:nvPr/>
        </p:nvSpPr>
        <p:spPr>
          <a:xfrm>
            <a:off x="3235235" y="1060450"/>
            <a:ext cx="179785" cy="116681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9" name="左大括号 8"/>
          <p:cNvSpPr/>
          <p:nvPr/>
        </p:nvSpPr>
        <p:spPr>
          <a:xfrm>
            <a:off x="4323160" y="786606"/>
            <a:ext cx="172641" cy="69651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4825" name="TextBox 9"/>
          <p:cNvSpPr txBox="1"/>
          <p:nvPr/>
        </p:nvSpPr>
        <p:spPr>
          <a:xfrm>
            <a:off x="3414320" y="1974851"/>
            <a:ext cx="1126927" cy="2988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南朝的统治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3519488" y="3400028"/>
            <a:ext cx="285750" cy="1158479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4827" name="TextBox 11"/>
          <p:cNvSpPr txBox="1"/>
          <p:nvPr/>
        </p:nvSpPr>
        <p:spPr>
          <a:xfrm>
            <a:off x="4495800" y="977107"/>
            <a:ext cx="4194572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门阀士族政治：</a:t>
            </a:r>
            <a:r>
              <a:rPr lang="en-US" altLang="zh-CN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王与马，共天下</a:t>
            </a:r>
            <a:r>
              <a:rPr lang="en-US" altLang="zh-CN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8" name="TextBox 12"/>
          <p:cNvSpPr txBox="1"/>
          <p:nvPr/>
        </p:nvSpPr>
        <p:spPr>
          <a:xfrm>
            <a:off x="4495801" y="678260"/>
            <a:ext cx="3228975" cy="2990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r>
              <a:rPr lang="en-US" altLang="zh-CN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317</a:t>
            </a:r>
            <a:r>
              <a:rPr 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en-US" altLang="zh-CN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420</a:t>
            </a: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9" name="TextBox 13"/>
          <p:cNvSpPr txBox="1"/>
          <p:nvPr/>
        </p:nvSpPr>
        <p:spPr>
          <a:xfrm>
            <a:off x="4495801" y="1300719"/>
            <a:ext cx="4192190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事件：北伐中原（淝水之战）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0" name="TextBox 14"/>
          <p:cNvSpPr txBox="1"/>
          <p:nvPr/>
        </p:nvSpPr>
        <p:spPr>
          <a:xfrm>
            <a:off x="4756548" y="1689100"/>
            <a:ext cx="3625453" cy="2990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朝代：宋、齐、梁、陈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1" name="TextBox 16"/>
          <p:cNvSpPr txBox="1"/>
          <p:nvPr/>
        </p:nvSpPr>
        <p:spPr>
          <a:xfrm>
            <a:off x="4762500" y="2260600"/>
            <a:ext cx="876300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政治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2" name="TextBox 19"/>
          <p:cNvSpPr txBox="1"/>
          <p:nvPr/>
        </p:nvSpPr>
        <p:spPr>
          <a:xfrm>
            <a:off x="5638800" y="2089151"/>
            <a:ext cx="3363516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前期（宋）：社会安定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3" name="TextBox 22"/>
          <p:cNvSpPr txBox="1"/>
          <p:nvPr/>
        </p:nvSpPr>
        <p:spPr>
          <a:xfrm>
            <a:off x="5638800" y="2489201"/>
            <a:ext cx="31218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后期（梁）：侯景之乱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4" name="TextBox 23"/>
          <p:cNvSpPr txBox="1"/>
          <p:nvPr/>
        </p:nvSpPr>
        <p:spPr>
          <a:xfrm>
            <a:off x="3765947" y="3233342"/>
            <a:ext cx="643533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原因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4610100" y="3082131"/>
            <a:ext cx="205979" cy="642938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4836" name="TextBox 25"/>
          <p:cNvSpPr txBox="1"/>
          <p:nvPr/>
        </p:nvSpPr>
        <p:spPr>
          <a:xfrm>
            <a:off x="3767137" y="3858419"/>
            <a:ext cx="1120379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表现：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7" name="TextBox 26"/>
          <p:cNvSpPr txBox="1"/>
          <p:nvPr/>
        </p:nvSpPr>
        <p:spPr>
          <a:xfrm>
            <a:off x="3805238" y="4341814"/>
            <a:ext cx="990600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影响：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8" name="TextBox 27"/>
          <p:cNvSpPr txBox="1"/>
          <p:nvPr/>
        </p:nvSpPr>
        <p:spPr>
          <a:xfrm>
            <a:off x="4816079" y="3520281"/>
            <a:ext cx="2800350" cy="2990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南方战乱少，，社会较安定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39" name="TextBox 28"/>
          <p:cNvSpPr txBox="1"/>
          <p:nvPr/>
        </p:nvSpPr>
        <p:spPr>
          <a:xfrm>
            <a:off x="4816079" y="2935288"/>
            <a:ext cx="4207669" cy="2990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北人南迁带来劳动力、生产工具和生产技术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40" name="TextBox 29"/>
          <p:cNvSpPr txBox="1"/>
          <p:nvPr/>
        </p:nvSpPr>
        <p:spPr>
          <a:xfrm>
            <a:off x="4816079" y="3220244"/>
            <a:ext cx="270510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南方自然条件优越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41" name="TextBox 198655"/>
          <p:cNvSpPr txBox="1"/>
          <p:nvPr/>
        </p:nvSpPr>
        <p:spPr>
          <a:xfrm>
            <a:off x="4610100" y="3891597"/>
            <a:ext cx="2162175" cy="2990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农业、手工业、商业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44" name="TextBox 198666"/>
          <p:cNvSpPr txBox="1"/>
          <p:nvPr/>
        </p:nvSpPr>
        <p:spPr>
          <a:xfrm>
            <a:off x="4610100" y="4309904"/>
            <a:ext cx="3270409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南方经济迅速发展，南北趋于平衡，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为经济重心逐渐南移奠定了基础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8673" name="左大括号 198672"/>
          <p:cNvSpPr/>
          <p:nvPr/>
        </p:nvSpPr>
        <p:spPr>
          <a:xfrm>
            <a:off x="4663679" y="1774825"/>
            <a:ext cx="98822" cy="7143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198674" name="左大括号 198673"/>
          <p:cNvSpPr/>
          <p:nvPr/>
        </p:nvSpPr>
        <p:spPr>
          <a:xfrm>
            <a:off x="5487591" y="2227262"/>
            <a:ext cx="151210" cy="48101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/>
          <p:nvPr/>
        </p:nvSpPr>
        <p:spPr>
          <a:xfrm>
            <a:off x="674326" y="829094"/>
            <a:ext cx="7955323" cy="39472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 anchorCtr="0">
            <a:sp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1.“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王与马，共天下”指的是中国历史上哪一个朝代的政治特征？（     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．西汉　 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．东汉　　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．西晋　　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D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anose="020B0604020202020204" pitchFamily="34" charset="0"/>
            </a:pPr>
            <a:endParaRPr lang="en-US" altLang="zh-CN" sz="240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.“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闻鸡起舞”“中流击楫”是中国人耳熟能详的典故。这两个成语称赞了哪一人物的报国志向？（     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．曹操　 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B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．王导　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．祖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逖    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D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王敦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02729" y="1408296"/>
            <a:ext cx="838199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71600" y="3619659"/>
            <a:ext cx="800100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/>
          <p:nvPr/>
        </p:nvSpPr>
        <p:spPr>
          <a:xfrm>
            <a:off x="647699" y="724218"/>
            <a:ext cx="7910513" cy="27284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 anchorCtr="0">
            <a:spAutoFit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．西晋末年至南朝初期的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170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年间，我国北方人口大量减少的主要原因是（     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．北方人口向北迁移    </a:t>
            </a:r>
            <a:endParaRPr lang="en-US" altLang="zh-CN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．经历了无法抗拒的瘟疫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．北方人口大量南迁    </a:t>
            </a:r>
            <a:endParaRPr lang="en-US" altLang="zh-CN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．战争导致人口大量减少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83997" y="1089183"/>
            <a:ext cx="737867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1140" name="矩形 4"/>
          <p:cNvSpPr/>
          <p:nvPr/>
        </p:nvSpPr>
        <p:spPr>
          <a:xfrm>
            <a:off x="647699" y="3481458"/>
            <a:ext cx="7910513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 anchorCtr="0">
            <a:spAutoFit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 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南朝时，一个北方的商人要去江南地区最繁华的城市采购丝绸和瓷器，他最应该去的城市是（      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．广州　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．建康　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扬州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．荆州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77310" y="3842884"/>
            <a:ext cx="737867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/>
          <p:nvPr/>
        </p:nvSpPr>
        <p:spPr>
          <a:xfrm>
            <a:off x="516732" y="784860"/>
            <a:ext cx="8175784" cy="3946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 anchorCtr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5.</a:t>
            </a:r>
            <a:r>
              <a:rPr lang="zh-CN" altLang="en-US" dirty="0"/>
              <a:t>东晋南朝时，江南经济发展的原因包括（     ）                                  </a:t>
            </a:r>
            <a:endParaRPr lang="zh-CN" altLang="en-US" dirty="0"/>
          </a:p>
          <a:p>
            <a:r>
              <a:rPr lang="zh-CN" altLang="en-US" dirty="0"/>
              <a:t>①北方人南迁带来劳动力、先进的生产工具技术和生产技术</a:t>
            </a:r>
            <a:endParaRPr lang="zh-CN" altLang="en-US" dirty="0"/>
          </a:p>
          <a:p>
            <a:r>
              <a:rPr lang="zh-CN" altLang="en-US" dirty="0"/>
              <a:t>②南方战乱较少，社会安定，有利于经济发展</a:t>
            </a:r>
            <a:endParaRPr lang="zh-CN" altLang="en-US" dirty="0"/>
          </a:p>
          <a:p>
            <a:r>
              <a:rPr lang="zh-CN" altLang="en-US" dirty="0"/>
              <a:t>③江南自然条件优越，有利于发展农业</a:t>
            </a:r>
            <a:endParaRPr lang="zh-CN" altLang="en-US" dirty="0"/>
          </a:p>
          <a:p>
            <a:r>
              <a:rPr lang="zh-CN" altLang="en-US" dirty="0"/>
              <a:t>④南方自古以来就是我国的经济重心</a:t>
            </a:r>
            <a:endParaRPr lang="zh-CN" altLang="en-US" dirty="0"/>
          </a:p>
          <a:p>
            <a:r>
              <a:rPr lang="en-US" altLang="zh-CN" dirty="0"/>
              <a:t>A.①③④ </a:t>
            </a:r>
            <a:r>
              <a:rPr lang="zh-CN" altLang="en-US" dirty="0"/>
              <a:t>　        </a:t>
            </a:r>
            <a:r>
              <a:rPr lang="en-US" altLang="zh-CN" dirty="0"/>
              <a:t>     </a:t>
            </a:r>
            <a:r>
              <a:rPr lang="en-US" altLang="zh-CN" dirty="0"/>
              <a:t>   B</a:t>
            </a:r>
            <a:r>
              <a:rPr lang="en-US" altLang="zh-CN" dirty="0"/>
              <a:t>.①②③  </a:t>
            </a:r>
            <a:r>
              <a:rPr lang="zh-CN" altLang="en-US" dirty="0"/>
              <a:t>　</a:t>
            </a:r>
            <a:endParaRPr lang="zh-CN" altLang="en-US" dirty="0"/>
          </a:p>
          <a:p>
            <a:r>
              <a:rPr lang="en-US" altLang="zh-CN" dirty="0"/>
              <a:t>C.</a:t>
            </a:r>
            <a:r>
              <a:rPr lang="en-US" altLang="zh-CN"/>
              <a:t>②③④                </a:t>
            </a:r>
            <a:r>
              <a:rPr lang="en-US" altLang="zh-CN"/>
              <a:t>   </a:t>
            </a:r>
            <a:r>
              <a:rPr lang="en-US" altLang="zh-CN" smtClean="0"/>
              <a:t>D</a:t>
            </a:r>
            <a:r>
              <a:rPr lang="en-US" altLang="zh-CN" dirty="0"/>
              <a:t>.①②④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6620437" y="830454"/>
            <a:ext cx="622935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/>
          <p:nvPr/>
        </p:nvSpPr>
        <p:spPr>
          <a:xfrm>
            <a:off x="2033803" y="1983582"/>
            <a:ext cx="486352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魏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Text Box 3"/>
          <p:cNvSpPr txBox="1"/>
          <p:nvPr/>
        </p:nvSpPr>
        <p:spPr>
          <a:xfrm>
            <a:off x="2034380" y="2767013"/>
            <a:ext cx="485775" cy="4845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蜀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6" name="Text Box 4"/>
          <p:cNvSpPr txBox="1"/>
          <p:nvPr/>
        </p:nvSpPr>
        <p:spPr>
          <a:xfrm>
            <a:off x="2034380" y="3567113"/>
            <a:ext cx="485775" cy="4845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吴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7" name="AutoShape 5"/>
          <p:cNvSpPr/>
          <p:nvPr/>
        </p:nvSpPr>
        <p:spPr>
          <a:xfrm>
            <a:off x="2766217" y="2276475"/>
            <a:ext cx="152400" cy="1485900"/>
          </a:xfrm>
          <a:prstGeom prst="rightBrace">
            <a:avLst>
              <a:gd name="adj1" fmla="val 108152"/>
              <a:gd name="adj2" fmla="val 50000"/>
            </a:avLst>
          </a:prstGeom>
          <a:noFill/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 anchorCtr="0"/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10" name="Text Box 6"/>
          <p:cNvSpPr txBox="1"/>
          <p:nvPr/>
        </p:nvSpPr>
        <p:spPr>
          <a:xfrm>
            <a:off x="2756296" y="2767012"/>
            <a:ext cx="1384697" cy="481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西晋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11" name="Line 7"/>
          <p:cNvSpPr/>
          <p:nvPr/>
        </p:nvSpPr>
        <p:spPr>
          <a:xfrm>
            <a:off x="3880245" y="3019425"/>
            <a:ext cx="381000" cy="0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9512" name="AutoShape 8"/>
          <p:cNvSpPr/>
          <p:nvPr/>
        </p:nvSpPr>
        <p:spPr>
          <a:xfrm>
            <a:off x="4337445" y="2390775"/>
            <a:ext cx="152400" cy="1314450"/>
          </a:xfrm>
          <a:prstGeom prst="leftBrace">
            <a:avLst>
              <a:gd name="adj1" fmla="val 95673"/>
              <a:gd name="adj2" fmla="val 50000"/>
            </a:avLst>
          </a:prstGeom>
          <a:noFill/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 anchorCtr="0"/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13" name="Text Box 9"/>
          <p:cNvSpPr txBox="1"/>
          <p:nvPr/>
        </p:nvSpPr>
        <p:spPr>
          <a:xfrm>
            <a:off x="5301455" y="2325291"/>
            <a:ext cx="2570559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十六国（前秦）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14" name="Text Box 10"/>
          <p:cNvSpPr txBox="1"/>
          <p:nvPr/>
        </p:nvSpPr>
        <p:spPr>
          <a:xfrm>
            <a:off x="4910930" y="3244453"/>
            <a:ext cx="1600200" cy="481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东晋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83" name="Text Box 15"/>
          <p:cNvSpPr txBox="1"/>
          <p:nvPr/>
        </p:nvSpPr>
        <p:spPr>
          <a:xfrm>
            <a:off x="1173954" y="957661"/>
            <a:ext cx="6479381" cy="53006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30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三国两晋南北朝的更替</a:t>
            </a:r>
            <a:endParaRPr lang="zh-CN" altLang="en-US" sz="30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21" name="Rectangle 17"/>
          <p:cNvSpPr/>
          <p:nvPr/>
        </p:nvSpPr>
        <p:spPr>
          <a:xfrm>
            <a:off x="4663280" y="3237310"/>
            <a:ext cx="833438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南：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22" name="Rectangle 18"/>
          <p:cNvSpPr/>
          <p:nvPr/>
        </p:nvSpPr>
        <p:spPr>
          <a:xfrm>
            <a:off x="4651373" y="2322910"/>
            <a:ext cx="833438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北：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  <p:bldP spid="3076" grpId="0"/>
      <p:bldP spid="3077" grpId="0" animBg="1"/>
      <p:bldP spid="149510" grpId="0"/>
      <p:bldP spid="149512" grpId="0" animBg="1"/>
      <p:bldP spid="149513" grpId="0"/>
      <p:bldP spid="149514" grpId="0"/>
      <p:bldP spid="149521" grpId="0"/>
      <p:bldP spid="1495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98320" y="1923415"/>
            <a:ext cx="5680710" cy="1800225"/>
          </a:xfrm>
          <a:prstGeom prst="rect">
            <a:avLst/>
          </a:prstGeom>
          <a:noFill/>
          <a:ln w="9525">
            <a:noFill/>
          </a:ln>
        </p:spPr>
        <p:txBody>
          <a:bodyPr lIns="91434" tIns="45717" rIns="91434" bIns="45717">
            <a:noAutofit/>
          </a:bodyPr>
          <a:lstStyle/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基础型作业：完成课后活动题，并标明考查的知识点。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defTabSz="914400">
              <a:lnSpc>
                <a:spcPct val="150000"/>
              </a:lnSpc>
            </a:pPr>
            <a:r>
              <a:rPr lang="en-US" altLang="zh-CN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u="none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发展型作业：完成课后练习。</a:t>
            </a:r>
            <a:endParaRPr lang="zh-CN" altLang="en-US" sz="2400" u="none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文本框 2"/>
          <p:cNvSpPr txBox="1"/>
          <p:nvPr/>
        </p:nvSpPr>
        <p:spPr>
          <a:xfrm>
            <a:off x="1622942" y="878682"/>
            <a:ext cx="6142672" cy="4833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东晋（南）与“十六国”（北）的并立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3813255" y="1980406"/>
            <a:ext cx="4806950" cy="222368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just">
              <a:buFont typeface="Arial" panose="020B0604020202020204" pitchFamily="34" charset="0"/>
            </a:pPr>
            <a:r>
              <a:rPr lang="en-US" altLang="zh-CN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西晋灭亡后，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317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年，镇守长江下游的皇族司马睿，在以王导为首的世家大族的拥戴下当上皇帝，重建晋王朝，以建康为都城，史称东晋。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5" name="图片 24" descr="晋元帝司马睿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673" y="1517846"/>
            <a:ext cx="3179600" cy="2882704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6" name="文本框 6151"/>
          <p:cNvSpPr txBox="1"/>
          <p:nvPr/>
        </p:nvSpPr>
        <p:spPr>
          <a:xfrm>
            <a:off x="3730705" y="82624"/>
            <a:ext cx="1927146" cy="500137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东晋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的兴亡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ldLvl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 txBox="1"/>
          <p:nvPr/>
        </p:nvSpPr>
        <p:spPr>
          <a:xfrm>
            <a:off x="3301882" y="76391"/>
            <a:ext cx="1963657" cy="500137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东晋的建立</a:t>
            </a:r>
            <a:endParaRPr lang="zh-CN" altLang="en-US" dirty="0"/>
          </a:p>
        </p:txBody>
      </p:sp>
      <p:sp>
        <p:nvSpPr>
          <p:cNvPr id="9219" name="文本框 4"/>
          <p:cNvSpPr txBox="1"/>
          <p:nvPr/>
        </p:nvSpPr>
        <p:spPr>
          <a:xfrm>
            <a:off x="1197769" y="1706721"/>
            <a:ext cx="1929765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建立时间：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文本框 5"/>
          <p:cNvSpPr txBox="1"/>
          <p:nvPr/>
        </p:nvSpPr>
        <p:spPr>
          <a:xfrm>
            <a:off x="1197769" y="1015206"/>
            <a:ext cx="1507808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建立者：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文本框 6"/>
          <p:cNvSpPr txBox="1"/>
          <p:nvPr/>
        </p:nvSpPr>
        <p:spPr>
          <a:xfrm>
            <a:off x="1197770" y="2387283"/>
            <a:ext cx="1151096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都城：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2" name="文本框 7"/>
          <p:cNvSpPr txBox="1"/>
          <p:nvPr/>
        </p:nvSpPr>
        <p:spPr>
          <a:xfrm>
            <a:off x="1197769" y="3066891"/>
            <a:ext cx="1845469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政权特点：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64143" y="1022350"/>
            <a:ext cx="1320165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司马睿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84659" y="1727200"/>
            <a:ext cx="1187291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317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53127" y="2386806"/>
            <a:ext cx="1129189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建康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5841" y="3813929"/>
            <a:ext cx="3156109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王与马，共天下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4355148" y="3756968"/>
            <a:ext cx="204788" cy="783530"/>
          </a:xfrm>
          <a:prstGeom prst="leftBrac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82133" y="3608586"/>
            <a:ext cx="3263504" cy="4833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政治上依靠王导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82133" y="4148733"/>
            <a:ext cx="2652712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军事上依靠王敦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5516795" y="1022349"/>
            <a:ext cx="2649306" cy="2533967"/>
            <a:chOff x="6365928" y="0"/>
            <a:chExt cx="5669309" cy="4024313"/>
          </a:xfrm>
        </p:grpSpPr>
        <p:pic>
          <p:nvPicPr>
            <p:cNvPr id="9231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365928" y="0"/>
              <a:ext cx="5669309" cy="40243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文本框 15"/>
            <p:cNvSpPr txBox="1"/>
            <p:nvPr/>
          </p:nvSpPr>
          <p:spPr>
            <a:xfrm>
              <a:off x="6542136" y="91025"/>
              <a:ext cx="858830" cy="18494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司马睿</a:t>
              </a:r>
              <a:endPara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 bldLvl="0" animBg="1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5609" y="1388214"/>
            <a:ext cx="3505200" cy="31348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3"/>
          <p:cNvSpPr txBox="1"/>
          <p:nvPr/>
        </p:nvSpPr>
        <p:spPr>
          <a:xfrm>
            <a:off x="1123950" y="799422"/>
            <a:ext cx="707708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南迁的北方人，怀念家乡，希望东晋能够收复中原。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71903" y="1388214"/>
            <a:ext cx="1175855" cy="2028593"/>
            <a:chOff x="9854599" y="1750100"/>
            <a:chExt cx="2074863" cy="2873375"/>
          </a:xfrm>
        </p:grpSpPr>
        <p:sp>
          <p:nvSpPr>
            <p:cNvPr id="12" name="对话气泡: 椭圆形 11"/>
            <p:cNvSpPr/>
            <p:nvPr/>
          </p:nvSpPr>
          <p:spPr>
            <a:xfrm rot="20918759">
              <a:off x="9854599" y="1750100"/>
              <a:ext cx="2074863" cy="2873375"/>
            </a:xfrm>
            <a:prstGeom prst="wedgeEllipseCallout">
              <a:avLst>
                <a:gd name="adj1" fmla="val -78708"/>
                <a:gd name="adj2" fmla="val -3892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244" name="文本框 4"/>
            <p:cNvSpPr txBox="1"/>
            <p:nvPr/>
          </p:nvSpPr>
          <p:spPr>
            <a:xfrm>
              <a:off x="9950642" y="2123566"/>
              <a:ext cx="1882776" cy="18466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buFont typeface="Arial" panose="020B0604020202020204" pitchFamily="34" charset="0"/>
              </a:pPr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如不扫清中原，誓不再回江东。</a:t>
              </a:r>
              <a:endPara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245" name="图片 13"/>
          <p:cNvPicPr>
            <a:picLocks noChangeAspect="1"/>
          </p:cNvPicPr>
          <p:nvPr/>
        </p:nvPicPr>
        <p:blipFill>
          <a:blip r:embed="rId2"/>
          <a:srcRect t="6181" b="6213"/>
          <a:stretch>
            <a:fillRect/>
          </a:stretch>
        </p:blipFill>
        <p:spPr>
          <a:xfrm>
            <a:off x="717550" y="1388213"/>
            <a:ext cx="3586798" cy="3087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矩形 20"/>
          <p:cNvSpPr/>
          <p:nvPr/>
        </p:nvSpPr>
        <p:spPr>
          <a:xfrm>
            <a:off x="738989" y="4349893"/>
            <a:ext cx="1771960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祖逖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(266—321)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4"/>
          <p:cNvSpPr txBox="1"/>
          <p:nvPr/>
        </p:nvSpPr>
        <p:spPr>
          <a:xfrm>
            <a:off x="750888" y="1175147"/>
            <a:ext cx="1902619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北伐的结果：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53507" y="1175148"/>
            <a:ext cx="5507831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）最终未能恢复中原。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53506" y="1613298"/>
            <a:ext cx="6321029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）东晋成功抵御了来自北方的军事威胁。（淝水之战）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9463" y="2649141"/>
            <a:ext cx="5450681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北伐的影响：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52317" y="2650332"/>
            <a:ext cx="5507831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）统治局面相对稳定。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53507" y="3088482"/>
            <a:ext cx="5507831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）经济有所发展。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25354" y="3826512"/>
            <a:ext cx="95210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53507" y="3840481"/>
            <a:ext cx="471487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荆扬晏安，户口殷实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4" name="文本框 3"/>
          <p:cNvSpPr txBox="1"/>
          <p:nvPr/>
        </p:nvSpPr>
        <p:spPr>
          <a:xfrm>
            <a:off x="3542903" y="73422"/>
            <a:ext cx="2356247" cy="500137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东晋巩固政权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"/>
          <p:cNvSpPr txBox="1"/>
          <p:nvPr/>
        </p:nvSpPr>
        <p:spPr>
          <a:xfrm>
            <a:off x="1340645" y="1578769"/>
            <a:ext cx="4048125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东晋的衰落</a:t>
            </a:r>
            <a:endParaRPr lang="zh-CN" altLang="en-US" sz="3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9309" y="1659732"/>
            <a:ext cx="4568429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东晋末年，政权落入武将手中。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4667" y="3217467"/>
            <a:ext cx="3394472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420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年，东晋灭亡。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2488408" y="2280048"/>
            <a:ext cx="69056" cy="6988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/>
          <p:nvPr/>
        </p:nvSpPr>
        <p:spPr>
          <a:xfrm>
            <a:off x="633125" y="1364060"/>
            <a:ext cx="486352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魏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617935" y="2148682"/>
            <a:ext cx="485775" cy="4845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蜀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617935" y="2948782"/>
            <a:ext cx="485775" cy="4845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吴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1" name="AutoShape 5"/>
          <p:cNvSpPr/>
          <p:nvPr/>
        </p:nvSpPr>
        <p:spPr>
          <a:xfrm>
            <a:off x="1222772" y="1658144"/>
            <a:ext cx="152400" cy="1485900"/>
          </a:xfrm>
          <a:prstGeom prst="rightBrace">
            <a:avLst>
              <a:gd name="adj1" fmla="val 108152"/>
              <a:gd name="adj2" fmla="val 50000"/>
            </a:avLst>
          </a:prstGeom>
          <a:noFill/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 anchorCtr="0"/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1200151" y="2148681"/>
            <a:ext cx="1384697" cy="481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西晋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3" name="Line 7"/>
          <p:cNvSpPr/>
          <p:nvPr/>
        </p:nvSpPr>
        <p:spPr>
          <a:xfrm>
            <a:off x="2324100" y="2401094"/>
            <a:ext cx="381000" cy="0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344" name="AutoShape 8"/>
          <p:cNvSpPr/>
          <p:nvPr/>
        </p:nvSpPr>
        <p:spPr>
          <a:xfrm>
            <a:off x="2781300" y="1772444"/>
            <a:ext cx="152400" cy="1314450"/>
          </a:xfrm>
          <a:prstGeom prst="leftBrace">
            <a:avLst>
              <a:gd name="adj1" fmla="val 95673"/>
              <a:gd name="adj2" fmla="val 50000"/>
            </a:avLst>
          </a:prstGeom>
          <a:noFill/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 anchorCtr="0"/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5" name="Text Box 9"/>
          <p:cNvSpPr txBox="1"/>
          <p:nvPr/>
        </p:nvSpPr>
        <p:spPr>
          <a:xfrm>
            <a:off x="3637360" y="1706960"/>
            <a:ext cx="2570559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十六国（前秦）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6" name="Text Box 10"/>
          <p:cNvSpPr txBox="1"/>
          <p:nvPr/>
        </p:nvSpPr>
        <p:spPr>
          <a:xfrm>
            <a:off x="3246835" y="2626122"/>
            <a:ext cx="1600200" cy="481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东晋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16" name="Text Box 12"/>
          <p:cNvSpPr txBox="1"/>
          <p:nvPr/>
        </p:nvSpPr>
        <p:spPr>
          <a:xfrm>
            <a:off x="5220891" y="2626122"/>
            <a:ext cx="1198959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南朝</a:t>
            </a:r>
            <a:endParaRPr lang="zh-CN" altLang="en-US" sz="27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8" name="Text Box 15"/>
          <p:cNvSpPr txBox="1"/>
          <p:nvPr/>
        </p:nvSpPr>
        <p:spPr>
          <a:xfrm>
            <a:off x="1568054" y="790179"/>
            <a:ext cx="6479381" cy="53006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3000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三国两晋南北朝的更替</a:t>
            </a:r>
            <a:endParaRPr lang="zh-CN" altLang="en-US" sz="3000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9" name="Rectangle 17"/>
          <p:cNvSpPr/>
          <p:nvPr/>
        </p:nvSpPr>
        <p:spPr>
          <a:xfrm>
            <a:off x="2999185" y="2618979"/>
            <a:ext cx="833438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南：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50" name="Rectangle 18"/>
          <p:cNvSpPr/>
          <p:nvPr/>
        </p:nvSpPr>
        <p:spPr>
          <a:xfrm>
            <a:off x="2987278" y="1704579"/>
            <a:ext cx="833438" cy="48458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北：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51" name="文本框 6151"/>
          <p:cNvSpPr txBox="1"/>
          <p:nvPr/>
        </p:nvSpPr>
        <p:spPr>
          <a:xfrm>
            <a:off x="3687961" y="95252"/>
            <a:ext cx="1974056" cy="500137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 anchorCtr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mtClean="0">
                <a:sym typeface="宋体" panose="02010600030101010101" pitchFamily="2" charset="-122"/>
              </a:rPr>
              <a:t>南朝</a:t>
            </a:r>
            <a:r>
              <a:rPr lang="zh-CN" altLang="en-US" dirty="0">
                <a:sym typeface="宋体" panose="02010600030101010101" pitchFamily="2" charset="-122"/>
              </a:rPr>
              <a:t>的政治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2" name="Line 13"/>
          <p:cNvSpPr/>
          <p:nvPr/>
        </p:nvSpPr>
        <p:spPr>
          <a:xfrm>
            <a:off x="4652963" y="2851150"/>
            <a:ext cx="381000" cy="0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353" name="文本框 2"/>
          <p:cNvSpPr txBox="1"/>
          <p:nvPr/>
        </p:nvSpPr>
        <p:spPr>
          <a:xfrm>
            <a:off x="5871920" y="2667794"/>
            <a:ext cx="2922916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（宋、齐、梁、陈）</a:t>
            </a:r>
            <a:endParaRPr lang="zh-CN" altLang="en-US" sz="2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9520" name="AutoShape 16"/>
          <p:cNvSpPr/>
          <p:nvPr/>
        </p:nvSpPr>
        <p:spPr>
          <a:xfrm>
            <a:off x="898923" y="3486944"/>
            <a:ext cx="5849540" cy="1185863"/>
          </a:xfrm>
          <a:prstGeom prst="wedgeRoundRectCallout">
            <a:avLst>
              <a:gd name="adj1" fmla="val 54509"/>
              <a:gd name="adj2" fmla="val -8104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 anchorCtr="0"/>
          <a:lstStyle/>
          <a:p>
            <a:pPr algn="just">
              <a:buFont typeface="Arial" panose="020B0604020202020204" pitchFamily="34" charset="0"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   420—589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年的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170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年里，中国南方政权更迭频繁，相继出现宋、齐、梁、陈四个朝代。这些朝代都在建康定都，历史上统称为“南朝”。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6" grpId="0"/>
      <p:bldP spid="14353" grpId="0"/>
      <p:bldP spid="149520" grpId="0" bldLvl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AS_UNIQUEID" val="1185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9.xml><?xml version="1.0" encoding="utf-8"?>
<p:tagLst xmlns:p="http://schemas.openxmlformats.org/presentationml/2006/main">
  <p:tag name="TABLE_ENDDRAG_ORIGIN_RECT" val="391*40"/>
  <p:tag name="TABLE_ENDDRAG_RECT" val="574*499*391*40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TABLE_ENDDRAG_ORIGIN_RECT" val="367*74"/>
  <p:tag name="TABLE_ENDDRAG_RECT" val="1*499*367*74"/>
</p:tagLst>
</file>

<file path=ppt/tags/tag41.xml><?xml version="1.0" encoding="utf-8"?>
<p:tagLst xmlns:p="http://schemas.openxmlformats.org/presentationml/2006/main">
  <p:tag name="TABLE_ENDDRAG_ORIGIN_RECT" val="410*40"/>
  <p:tag name="TABLE_ENDDRAG_RECT" val="556*499*410*40"/>
</p:tagLst>
</file>

<file path=ppt/tags/tag42.xml><?xml version="1.0" encoding="utf-8"?>
<p:tagLst xmlns:p="http://schemas.openxmlformats.org/presentationml/2006/main">
  <p:tag name="commondata" val="eyJoZGlkIjoiMDc0YmVkNzIyYTUyMGViMjlkZjRjOWNkOGFjNWZiMmU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2716</Words>
  <Application>WPS 演示</Application>
  <PresentationFormat>全屏显示(16:9)</PresentationFormat>
  <Paragraphs>333</Paragraphs>
  <Slides>30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Arial</vt:lpstr>
      <vt:lpstr>宋体</vt:lpstr>
      <vt:lpstr>Wingdings</vt:lpstr>
      <vt:lpstr>等线</vt:lpstr>
      <vt:lpstr>Wingdings</vt:lpstr>
      <vt:lpstr>黑体</vt:lpstr>
      <vt:lpstr>楷体</vt:lpstr>
      <vt:lpstr>Calibri</vt:lpstr>
      <vt:lpstr>Times New Roman</vt:lpstr>
      <vt:lpstr>方正粗黑宋简体</vt:lpstr>
      <vt:lpstr>微软雅黑</vt:lpstr>
      <vt:lpstr>Arial Unicode MS</vt:lpstr>
      <vt:lpstr>隶书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65</cp:revision>
  <dcterms:created xsi:type="dcterms:W3CDTF">2017-12-03T02:52:00Z</dcterms:created>
  <dcterms:modified xsi:type="dcterms:W3CDTF">2024-07-12T01:05:22Z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03134C6E93F24D028DF20675E03ED9A5</vt:lpwstr>
  </property>
</Properties>
</file>